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86" r:id="rId4"/>
    <p:sldId id="287" r:id="rId5"/>
    <p:sldId id="288" r:id="rId6"/>
    <p:sldId id="258" r:id="rId7"/>
    <p:sldId id="290" r:id="rId8"/>
    <p:sldId id="296" r:id="rId9"/>
    <p:sldId id="291" r:id="rId10"/>
    <p:sldId id="292" r:id="rId11"/>
    <p:sldId id="293" r:id="rId12"/>
    <p:sldId id="294" r:id="rId13"/>
    <p:sldId id="269" r:id="rId14"/>
    <p:sldId id="272" r:id="rId15"/>
    <p:sldId id="270" r:id="rId16"/>
    <p:sldId id="271" r:id="rId17"/>
    <p:sldId id="277" r:id="rId18"/>
    <p:sldId id="285" r:id="rId19"/>
    <p:sldId id="276" r:id="rId20"/>
    <p:sldId id="278" r:id="rId21"/>
    <p:sldId id="273" r:id="rId22"/>
    <p:sldId id="260" r:id="rId23"/>
    <p:sldId id="274" r:id="rId24"/>
    <p:sldId id="284" r:id="rId25"/>
    <p:sldId id="295" r:id="rId26"/>
    <p:sldId id="275" r:id="rId27"/>
    <p:sldId id="283" r:id="rId28"/>
    <p:sldId id="265" r:id="rId29"/>
    <p:sldId id="262" r:id="rId30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EF4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98" autoAdjust="0"/>
    <p:restoredTop sz="94590" autoAdjust="0"/>
  </p:normalViewPr>
  <p:slideViewPr>
    <p:cSldViewPr>
      <p:cViewPr varScale="1">
        <p:scale>
          <a:sx n="70" d="100"/>
          <a:sy n="70" d="100"/>
        </p:scale>
        <p:origin x="1440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0F2657-5BE6-4FD2-A14A-63A04BDDC8E8}" type="datetimeFigureOut">
              <a:rPr lang="de-AT" smtClean="0"/>
              <a:t>16.02.2015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A32816-C2AC-456C-B74B-7BC6C3600E0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3503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32816-C2AC-456C-B74B-7BC6C3600E0A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05272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32816-C2AC-456C-B74B-7BC6C3600E0A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0185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32816-C2AC-456C-B74B-7BC6C3600E0A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96700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32816-C2AC-456C-B74B-7BC6C3600E0A}" type="slidenum">
              <a:rPr lang="de-AT" smtClean="0"/>
              <a:t>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1784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32816-C2AC-456C-B74B-7BC6C3600E0A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5175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32816-C2AC-456C-B74B-7BC6C3600E0A}" type="slidenum">
              <a:rPr lang="de-AT" smtClean="0"/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43609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32816-C2AC-456C-B74B-7BC6C3600E0A}" type="slidenum">
              <a:rPr lang="de-AT" smtClean="0"/>
              <a:t>24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48713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32816-C2AC-456C-B74B-7BC6C3600E0A}" type="slidenum">
              <a:rPr lang="de-AT" smtClean="0"/>
              <a:t>25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48713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32816-C2AC-456C-B74B-7BC6C3600E0A}" type="slidenum">
              <a:rPr lang="de-AT" smtClean="0"/>
              <a:t>27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67748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3F13C-660E-4BD0-9658-B91FBD9E0523}" type="datetimeFigureOut">
              <a:rPr lang="de-AT" smtClean="0"/>
              <a:t>16.02.2015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C6439-15FC-4180-BB1A-8B15FBB52AFE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57784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3F13C-660E-4BD0-9658-B91FBD9E0523}" type="datetimeFigureOut">
              <a:rPr lang="de-AT" smtClean="0"/>
              <a:t>16.02.2015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C6439-15FC-4180-BB1A-8B15FBB52AFE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27171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3F13C-660E-4BD0-9658-B91FBD9E0523}" type="datetimeFigureOut">
              <a:rPr lang="de-AT" smtClean="0"/>
              <a:t>16.02.2015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C6439-15FC-4180-BB1A-8B15FBB52AFE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30346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3F13C-660E-4BD0-9658-B91FBD9E0523}" type="datetimeFigureOut">
              <a:rPr lang="de-AT" smtClean="0"/>
              <a:t>16.02.2015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C6439-15FC-4180-BB1A-8B15FBB52AFE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55244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3F13C-660E-4BD0-9658-B91FBD9E0523}" type="datetimeFigureOut">
              <a:rPr lang="de-AT" smtClean="0"/>
              <a:t>16.02.2015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C6439-15FC-4180-BB1A-8B15FBB52AFE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48305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3F13C-660E-4BD0-9658-B91FBD9E0523}" type="datetimeFigureOut">
              <a:rPr lang="de-AT" smtClean="0"/>
              <a:t>16.02.2015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C6439-15FC-4180-BB1A-8B15FBB52AFE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53876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3F13C-660E-4BD0-9658-B91FBD9E0523}" type="datetimeFigureOut">
              <a:rPr lang="de-AT" smtClean="0"/>
              <a:t>16.02.2015</a:t>
            </a:fld>
            <a:endParaRPr lang="de-AT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C6439-15FC-4180-BB1A-8B15FBB52AFE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80355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3F13C-660E-4BD0-9658-B91FBD9E0523}" type="datetimeFigureOut">
              <a:rPr lang="de-AT" smtClean="0"/>
              <a:t>16.02.2015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C6439-15FC-4180-BB1A-8B15FBB52AFE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38175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3F13C-660E-4BD0-9658-B91FBD9E0523}" type="datetimeFigureOut">
              <a:rPr lang="de-AT" smtClean="0"/>
              <a:t>16.02.2015</a:t>
            </a:fld>
            <a:endParaRPr lang="de-AT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C6439-15FC-4180-BB1A-8B15FBB52AFE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85462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3F13C-660E-4BD0-9658-B91FBD9E0523}" type="datetimeFigureOut">
              <a:rPr lang="de-AT" smtClean="0"/>
              <a:t>16.02.2015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C6439-15FC-4180-BB1A-8B15FBB52AFE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55607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3F13C-660E-4BD0-9658-B91FBD9E0523}" type="datetimeFigureOut">
              <a:rPr lang="de-AT" smtClean="0"/>
              <a:t>16.02.2015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C6439-15FC-4180-BB1A-8B15FBB52AFE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04671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3F13C-660E-4BD0-9658-B91FBD9E0523}" type="datetimeFigureOut">
              <a:rPr lang="de-AT" smtClean="0"/>
              <a:t>16.02.2015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C6439-15FC-4180-BB1A-8B15FBB52AFE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37012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4268688"/>
            <a:ext cx="6400800" cy="1752600"/>
          </a:xfrm>
        </p:spPr>
        <p:txBody>
          <a:bodyPr>
            <a:noAutofit/>
          </a:bodyPr>
          <a:lstStyle/>
          <a:p>
            <a:r>
              <a:rPr lang="de-AT" sz="2400" dirty="0" smtClean="0">
                <a:latin typeface="Arial" pitchFamily="34" charset="0"/>
                <a:cs typeface="Arial" pitchFamily="34" charset="0"/>
              </a:rPr>
              <a:t>EINE ANWENDUNG ZUR </a:t>
            </a:r>
            <a:r>
              <a:rPr lang="de-AT" sz="2400" b="1" dirty="0" smtClean="0">
                <a:latin typeface="Arial" pitchFamily="34" charset="0"/>
                <a:cs typeface="Arial" pitchFamily="34" charset="0"/>
              </a:rPr>
              <a:t>GRAPHISCHEN DARSTELLUNG</a:t>
            </a:r>
            <a:r>
              <a:rPr lang="de-AT" sz="2400" dirty="0" smtClean="0">
                <a:latin typeface="Arial" pitchFamily="34" charset="0"/>
                <a:cs typeface="Arial" pitchFamily="34" charset="0"/>
              </a:rPr>
              <a:t> DER  AUSLASTUNG </a:t>
            </a:r>
          </a:p>
          <a:p>
            <a:r>
              <a:rPr lang="de-AT" sz="2400" dirty="0" smtClean="0">
                <a:latin typeface="Arial" pitchFamily="34" charset="0"/>
                <a:cs typeface="Arial" pitchFamily="34" charset="0"/>
              </a:rPr>
              <a:t>UNSERES </a:t>
            </a:r>
            <a:r>
              <a:rPr lang="de-AT" sz="2400" b="1" dirty="0" smtClean="0">
                <a:latin typeface="Arial" pitchFamily="34" charset="0"/>
                <a:cs typeface="Arial" pitchFamily="34" charset="0"/>
              </a:rPr>
              <a:t>SCHULNETZES</a:t>
            </a:r>
          </a:p>
        </p:txBody>
      </p:sp>
      <p:pic>
        <p:nvPicPr>
          <p:cNvPr id="5122" name="Picture 2" descr="C:\Users\Bine\Dropbox\Diplomarbeit 5.AX - NetView\Grafiken\Profilbild\pbil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1579612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179512" y="25135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3R   IT   15   </a:t>
            </a:r>
            <a:r>
              <a:rPr lang="de-AT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04</a:t>
            </a:r>
            <a:endParaRPr lang="de-AT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C:\Users\Bine\AppData\Local\Temp\HTL3R Logo PNG transparen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254" y="116632"/>
            <a:ext cx="1870242" cy="78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720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AT" sz="4000" b="1" dirty="0" smtClean="0">
                <a:latin typeface="Arial" pitchFamily="34" charset="0"/>
                <a:cs typeface="Arial" pitchFamily="34" charset="0"/>
              </a:rPr>
              <a:t>Funktion</a:t>
            </a:r>
            <a:r>
              <a:rPr lang="de-AT" sz="4000" dirty="0" smtClean="0">
                <a:latin typeface="Arial" pitchFamily="34" charset="0"/>
                <a:cs typeface="Arial" pitchFamily="34" charset="0"/>
              </a:rPr>
              <a:t>sweise</a:t>
            </a:r>
            <a:endParaRPr lang="de-AT" sz="4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786632"/>
            <a:ext cx="8051140" cy="86600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786631"/>
            <a:ext cx="8051140" cy="86156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3861048"/>
            <a:ext cx="7015863" cy="1138423"/>
          </a:xfrm>
          <a:prstGeom prst="rect">
            <a:avLst/>
          </a:prstGeom>
        </p:spPr>
      </p:pic>
      <p:cxnSp>
        <p:nvCxnSpPr>
          <p:cNvPr id="6" name="Gerader Verbinder 5"/>
          <p:cNvCxnSpPr/>
          <p:nvPr/>
        </p:nvCxnSpPr>
        <p:spPr>
          <a:xfrm>
            <a:off x="1403648" y="2652637"/>
            <a:ext cx="0" cy="12084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/>
          <p:cNvCxnSpPr/>
          <p:nvPr/>
        </p:nvCxnSpPr>
        <p:spPr>
          <a:xfrm flipH="1">
            <a:off x="1259632" y="3717032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/>
          <p:cNvCxnSpPr/>
          <p:nvPr/>
        </p:nvCxnSpPr>
        <p:spPr>
          <a:xfrm flipH="1" flipV="1">
            <a:off x="1403648" y="3717032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1354192" y="3000168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1:n</a:t>
            </a:r>
            <a:endParaRPr lang="de-AT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5" y="3861048"/>
            <a:ext cx="7015863" cy="118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1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AT" sz="4000" b="1" dirty="0" smtClean="0">
                <a:latin typeface="Arial" pitchFamily="34" charset="0"/>
                <a:cs typeface="Arial" pitchFamily="34" charset="0"/>
              </a:rPr>
              <a:t>Funktion</a:t>
            </a:r>
            <a:r>
              <a:rPr lang="de-AT" sz="4000" dirty="0" smtClean="0">
                <a:latin typeface="Arial" pitchFamily="34" charset="0"/>
                <a:cs typeface="Arial" pitchFamily="34" charset="0"/>
              </a:rPr>
              <a:t>sweise</a:t>
            </a:r>
            <a:endParaRPr lang="de-AT" sz="4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786632"/>
            <a:ext cx="8051140" cy="86600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786632"/>
            <a:ext cx="8051140" cy="873779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3861048"/>
            <a:ext cx="7015863" cy="1138423"/>
          </a:xfrm>
          <a:prstGeom prst="rect">
            <a:avLst/>
          </a:prstGeom>
        </p:spPr>
      </p:pic>
      <p:cxnSp>
        <p:nvCxnSpPr>
          <p:cNvPr id="18" name="Gerader Verbinder 17"/>
          <p:cNvCxnSpPr/>
          <p:nvPr/>
        </p:nvCxnSpPr>
        <p:spPr>
          <a:xfrm>
            <a:off x="1403648" y="2652637"/>
            <a:ext cx="0" cy="12084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/>
          <p:nvPr/>
        </p:nvCxnSpPr>
        <p:spPr>
          <a:xfrm flipH="1">
            <a:off x="1259632" y="3717032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/>
          <p:nvPr/>
        </p:nvCxnSpPr>
        <p:spPr>
          <a:xfrm flipH="1" flipV="1">
            <a:off x="1403648" y="3717032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1354192" y="3000168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1:n</a:t>
            </a:r>
            <a:endParaRPr lang="de-AT" dirty="0"/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5" y="3861048"/>
            <a:ext cx="7015863" cy="118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1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AT" sz="4000" b="1" dirty="0" smtClean="0">
                <a:latin typeface="Arial" pitchFamily="34" charset="0"/>
                <a:cs typeface="Arial" pitchFamily="34" charset="0"/>
              </a:rPr>
              <a:t>Funktion</a:t>
            </a:r>
            <a:r>
              <a:rPr lang="de-AT" sz="4000" dirty="0" smtClean="0">
                <a:latin typeface="Arial" pitchFamily="34" charset="0"/>
                <a:cs typeface="Arial" pitchFamily="34" charset="0"/>
              </a:rPr>
              <a:t>sweise</a:t>
            </a:r>
            <a:endParaRPr lang="de-AT" sz="4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786632"/>
            <a:ext cx="8051140" cy="86600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786632"/>
            <a:ext cx="8051140" cy="873779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3861048"/>
            <a:ext cx="7015863" cy="1138423"/>
          </a:xfrm>
          <a:prstGeom prst="rect">
            <a:avLst/>
          </a:prstGeom>
        </p:spPr>
      </p:pic>
      <p:cxnSp>
        <p:nvCxnSpPr>
          <p:cNvPr id="18" name="Gerader Verbinder 17"/>
          <p:cNvCxnSpPr/>
          <p:nvPr/>
        </p:nvCxnSpPr>
        <p:spPr>
          <a:xfrm>
            <a:off x="1403648" y="2652637"/>
            <a:ext cx="0" cy="12084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/>
          <p:nvPr/>
        </p:nvCxnSpPr>
        <p:spPr>
          <a:xfrm flipH="1">
            <a:off x="1259632" y="3717032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/>
          <p:nvPr/>
        </p:nvCxnSpPr>
        <p:spPr>
          <a:xfrm flipH="1" flipV="1">
            <a:off x="1403648" y="3717032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1354192" y="3000168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1:n</a:t>
            </a:r>
            <a:endParaRPr lang="de-AT" dirty="0"/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5" y="3861048"/>
            <a:ext cx="7015863" cy="1184842"/>
          </a:xfrm>
          <a:prstGeom prst="rect">
            <a:avLst/>
          </a:prstGeom>
        </p:spPr>
      </p:pic>
      <p:pic>
        <p:nvPicPr>
          <p:cNvPr id="11" name="Picture 1" descr="C:\Users\Bine\Dropbox\Diplomarbeit 5.AX - NetView\Grafiken\Icons\on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5189906"/>
            <a:ext cx="1434720" cy="152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3755176" y="5631179"/>
            <a:ext cx="1196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2000" dirty="0" smtClean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SNMP</a:t>
            </a:r>
          </a:p>
          <a:p>
            <a:pPr algn="ctr"/>
            <a:r>
              <a:rPr lang="de-AT" sz="2000" dirty="0" smtClean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Manager</a:t>
            </a:r>
            <a:endParaRPr lang="de-AT" sz="2000" dirty="0">
              <a:solidFill>
                <a:schemeClr val="accent5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2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AT" sz="4000" b="1" dirty="0" smtClean="0">
                <a:latin typeface="Arial" pitchFamily="34" charset="0"/>
                <a:cs typeface="Arial" pitchFamily="34" charset="0"/>
              </a:rPr>
              <a:t>Funktion</a:t>
            </a:r>
            <a:r>
              <a:rPr lang="de-AT" sz="4000" dirty="0" smtClean="0">
                <a:latin typeface="Arial" pitchFamily="34" charset="0"/>
                <a:cs typeface="Arial" pitchFamily="34" charset="0"/>
              </a:rPr>
              <a:t>sweise</a:t>
            </a:r>
            <a:endParaRPr lang="de-AT" sz="4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6" name="Picture 2" descr="C:\Users\Bine\Dropbox\Diplomarbeit 5.AX - NetView\Grafiken\Icons\Swit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776108"/>
            <a:ext cx="1163855" cy="87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Bine\Dropbox\Diplomarbeit 5.AX - NetView\Grafiken\Icons\Rou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5085184"/>
            <a:ext cx="1242251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:\Users\Bine\Dropbox\Diplomarbeit 5.AX - NetView\Grafiken\Tabelle\ifTab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492771"/>
            <a:ext cx="5267326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Bine\Dropbox\Diplomarbeit 5.AX - NetView\Grafiken\Profilbild\pbil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243" y="3565203"/>
            <a:ext cx="2024037" cy="202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Gerade Verbindung 3"/>
          <p:cNvCxnSpPr>
            <a:endCxn id="6148" idx="1"/>
          </p:cNvCxnSpPr>
          <p:nvPr/>
        </p:nvCxnSpPr>
        <p:spPr>
          <a:xfrm>
            <a:off x="2384813" y="4395922"/>
            <a:ext cx="2683430" cy="1813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 flipV="1">
            <a:off x="3131840" y="4869160"/>
            <a:ext cx="1936403" cy="36004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>
          <a:xfrm>
            <a:off x="6080261" y="2636912"/>
            <a:ext cx="0" cy="92829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Gerade Verbindung mit Pfeil 4"/>
          <p:cNvCxnSpPr/>
          <p:nvPr/>
        </p:nvCxnSpPr>
        <p:spPr>
          <a:xfrm>
            <a:off x="6228184" y="2852936"/>
            <a:ext cx="0" cy="504056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8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AT" sz="4000" b="1" dirty="0" smtClean="0">
                <a:latin typeface="Arial" pitchFamily="34" charset="0"/>
                <a:cs typeface="Arial" pitchFamily="34" charset="0"/>
              </a:rPr>
              <a:t>Funktion</a:t>
            </a:r>
            <a:r>
              <a:rPr lang="de-AT" sz="4000" dirty="0" smtClean="0">
                <a:latin typeface="Arial" pitchFamily="34" charset="0"/>
                <a:cs typeface="Arial" pitchFamily="34" charset="0"/>
              </a:rPr>
              <a:t>sweise</a:t>
            </a:r>
            <a:endParaRPr lang="de-AT" sz="4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6" name="Picture 2" descr="C:\Users\Bine\Dropbox\Diplomarbeit 5.AX - NetView\Grafiken\Icons\Swit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776108"/>
            <a:ext cx="1163855" cy="87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Bine\Dropbox\Diplomarbeit 5.AX - NetView\Grafiken\Icons\Rou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5085184"/>
            <a:ext cx="1242251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:\Users\Bine\Dropbox\Diplomarbeit 5.AX - NetView\Grafiken\Tabelle\ifTab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492771"/>
            <a:ext cx="5267326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Bine\Dropbox\Diplomarbeit 5.AX - NetView\Grafiken\Profilbild\pbil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243" y="3565203"/>
            <a:ext cx="2024037" cy="202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Gerade Verbindung 3"/>
          <p:cNvCxnSpPr>
            <a:endCxn id="6148" idx="1"/>
          </p:cNvCxnSpPr>
          <p:nvPr/>
        </p:nvCxnSpPr>
        <p:spPr>
          <a:xfrm>
            <a:off x="2384813" y="4395922"/>
            <a:ext cx="2683430" cy="1813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 flipV="1">
            <a:off x="3131840" y="4869160"/>
            <a:ext cx="1936403" cy="36004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>
          <a:xfrm>
            <a:off x="6080261" y="2636912"/>
            <a:ext cx="0" cy="92829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>
          <a:xfrm>
            <a:off x="3574284" y="4278937"/>
            <a:ext cx="853700" cy="57678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/>
        </p:nvCxnSpPr>
        <p:spPr>
          <a:xfrm flipV="1">
            <a:off x="3883446" y="5085184"/>
            <a:ext cx="832570" cy="154802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67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AT" sz="4000" b="1" dirty="0" smtClean="0">
                <a:latin typeface="Arial" pitchFamily="34" charset="0"/>
                <a:cs typeface="Arial" pitchFamily="34" charset="0"/>
              </a:rPr>
              <a:t>Funktion</a:t>
            </a:r>
            <a:r>
              <a:rPr lang="de-AT" sz="4000" dirty="0" smtClean="0">
                <a:latin typeface="Arial" pitchFamily="34" charset="0"/>
                <a:cs typeface="Arial" pitchFamily="34" charset="0"/>
              </a:rPr>
              <a:t>sweise</a:t>
            </a:r>
            <a:endParaRPr lang="de-AT" sz="4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6" name="Picture 2" descr="C:\Users\Bine\Dropbox\Diplomarbeit 5.AX - NetView\Grafiken\Icons\Swit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776108"/>
            <a:ext cx="1163855" cy="87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Bine\Dropbox\Diplomarbeit 5.AX - NetView\Grafiken\Icons\Rou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5085184"/>
            <a:ext cx="1242251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:\Users\Bine\Dropbox\Diplomarbeit 5.AX - NetView\Grafiken\Tabelle\ifTab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492771"/>
            <a:ext cx="5267326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Bine\Dropbox\Diplomarbeit 5.AX - NetView\Grafiken\Profilbild\pbil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243" y="3565203"/>
            <a:ext cx="2024037" cy="202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Gerade Verbindung 3"/>
          <p:cNvCxnSpPr>
            <a:endCxn id="6148" idx="1"/>
          </p:cNvCxnSpPr>
          <p:nvPr/>
        </p:nvCxnSpPr>
        <p:spPr>
          <a:xfrm>
            <a:off x="2384813" y="4395922"/>
            <a:ext cx="2683430" cy="1813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 flipV="1">
            <a:off x="3131840" y="4869160"/>
            <a:ext cx="1936403" cy="36004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>
          <a:xfrm>
            <a:off x="6080261" y="2636912"/>
            <a:ext cx="0" cy="92829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>
          <a:xfrm>
            <a:off x="3574284" y="4278937"/>
            <a:ext cx="853700" cy="57678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/>
        </p:nvCxnSpPr>
        <p:spPr>
          <a:xfrm flipV="1">
            <a:off x="3883446" y="5085184"/>
            <a:ext cx="832570" cy="154802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88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AT" sz="4000" b="1" dirty="0" smtClean="0">
                <a:latin typeface="Arial" pitchFamily="34" charset="0"/>
                <a:cs typeface="Arial" pitchFamily="34" charset="0"/>
              </a:rPr>
              <a:t>Funktion</a:t>
            </a:r>
            <a:r>
              <a:rPr lang="de-AT" sz="4000" dirty="0" smtClean="0">
                <a:latin typeface="Arial" pitchFamily="34" charset="0"/>
                <a:cs typeface="Arial" pitchFamily="34" charset="0"/>
              </a:rPr>
              <a:t>sweise</a:t>
            </a:r>
            <a:endParaRPr lang="de-AT" sz="4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6" name="Picture 2" descr="C:\Users\Bine\Dropbox\Diplomarbeit 5.AX - NetView\Grafiken\Icons\Swit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776108"/>
            <a:ext cx="1163855" cy="87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Bine\Dropbox\Diplomarbeit 5.AX - NetView\Grafiken\Icons\Rou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5085184"/>
            <a:ext cx="1242251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Bine\Dropbox\Diplomarbeit 5.AX - NetView\Grafiken\Profilbild\pbil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243" y="3565203"/>
            <a:ext cx="2024037" cy="202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Gerade Verbindung 3"/>
          <p:cNvCxnSpPr>
            <a:endCxn id="6148" idx="1"/>
          </p:cNvCxnSpPr>
          <p:nvPr/>
        </p:nvCxnSpPr>
        <p:spPr>
          <a:xfrm>
            <a:off x="2384813" y="4395922"/>
            <a:ext cx="2683430" cy="1813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 flipV="1">
            <a:off x="3131840" y="4869160"/>
            <a:ext cx="1936403" cy="36004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>
          <a:xfrm>
            <a:off x="6080261" y="2636912"/>
            <a:ext cx="0" cy="92829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Gerade Verbindung mit Pfeil 4"/>
          <p:cNvCxnSpPr/>
          <p:nvPr/>
        </p:nvCxnSpPr>
        <p:spPr>
          <a:xfrm>
            <a:off x="6228184" y="2852936"/>
            <a:ext cx="0" cy="504056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C:\Users\Bine\Dropbox\Diplomarbeit 5.AX - NetView\Grafiken\Tabelle\ifTableWert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680" y="1479054"/>
            <a:ext cx="525780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95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AT" sz="4000" b="1" dirty="0" smtClean="0">
                <a:latin typeface="Arial" pitchFamily="34" charset="0"/>
                <a:cs typeface="Arial" pitchFamily="34" charset="0"/>
              </a:rPr>
              <a:t>Funktion</a:t>
            </a:r>
            <a:r>
              <a:rPr lang="de-AT" sz="4000" dirty="0" smtClean="0">
                <a:latin typeface="Arial" pitchFamily="34" charset="0"/>
                <a:cs typeface="Arial" pitchFamily="34" charset="0"/>
              </a:rPr>
              <a:t>sweise</a:t>
            </a:r>
            <a:endParaRPr lang="de-AT" sz="4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6" name="Picture 2" descr="C:\Users\Bine\Dropbox\Diplomarbeit 5.AX - NetView\Grafiken\Icons\Swit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776108"/>
            <a:ext cx="1163855" cy="87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Bine\Dropbox\Diplomarbeit 5.AX - NetView\Grafiken\Icons\Rou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5085184"/>
            <a:ext cx="1242251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Bine\Dropbox\Diplomarbeit 5.AX - NetView\Grafiken\Profilbild\pbil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243" y="3565203"/>
            <a:ext cx="2024037" cy="202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Gerade Verbindung 3"/>
          <p:cNvCxnSpPr>
            <a:endCxn id="6148" idx="1"/>
          </p:cNvCxnSpPr>
          <p:nvPr/>
        </p:nvCxnSpPr>
        <p:spPr>
          <a:xfrm>
            <a:off x="2384813" y="4395922"/>
            <a:ext cx="2683430" cy="1813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 flipV="1">
            <a:off x="3131840" y="4869160"/>
            <a:ext cx="1936403" cy="36004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>
          <a:xfrm>
            <a:off x="6080261" y="2636912"/>
            <a:ext cx="0" cy="92829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Gerade Verbindung mit Pfeil 4"/>
          <p:cNvCxnSpPr/>
          <p:nvPr/>
        </p:nvCxnSpPr>
        <p:spPr>
          <a:xfrm>
            <a:off x="2483768" y="2021979"/>
            <a:ext cx="864096" cy="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C:\Users\Bine\Dropbox\Diplomarbeit 5.AX - NetView\Grafiken\Tabelle\ifTableWert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680" y="1479054"/>
            <a:ext cx="525780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cdn1.iconfinder.com/data/icons/mirrored-twins-icon-set-hollow/512/PixelKit_notebook_ic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53" y="1285079"/>
            <a:ext cx="1473800" cy="147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6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AT" sz="4000" b="1" dirty="0" smtClean="0">
                <a:latin typeface="Arial" pitchFamily="34" charset="0"/>
                <a:cs typeface="Arial" pitchFamily="34" charset="0"/>
              </a:rPr>
              <a:t>Funktion</a:t>
            </a:r>
            <a:r>
              <a:rPr lang="de-AT" sz="4000" dirty="0" smtClean="0">
                <a:latin typeface="Arial" pitchFamily="34" charset="0"/>
                <a:cs typeface="Arial" pitchFamily="34" charset="0"/>
              </a:rPr>
              <a:t>sweise</a:t>
            </a:r>
            <a:endParaRPr lang="de-AT" sz="4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6" name="Picture 2" descr="C:\Users\Bine\Dropbox\Diplomarbeit 5.AX - NetView\Grafiken\Icons\Swit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776108"/>
            <a:ext cx="1163855" cy="87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Bine\Dropbox\Diplomarbeit 5.AX - NetView\Grafiken\Icons\Rou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5085184"/>
            <a:ext cx="1242251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Bine\Dropbox\Diplomarbeit 5.AX - NetView\Grafiken\Profilbild\pbil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243" y="3565203"/>
            <a:ext cx="2024037" cy="202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Gerade Verbindung 3"/>
          <p:cNvCxnSpPr>
            <a:endCxn id="6148" idx="1"/>
          </p:cNvCxnSpPr>
          <p:nvPr/>
        </p:nvCxnSpPr>
        <p:spPr>
          <a:xfrm>
            <a:off x="2384813" y="4395922"/>
            <a:ext cx="2683430" cy="1813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 flipV="1">
            <a:off x="3131840" y="4869160"/>
            <a:ext cx="1936403" cy="36004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>
          <a:xfrm>
            <a:off x="6080261" y="2636912"/>
            <a:ext cx="0" cy="92829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Gerade Verbindung mit Pfeil 4"/>
          <p:cNvCxnSpPr/>
          <p:nvPr/>
        </p:nvCxnSpPr>
        <p:spPr>
          <a:xfrm>
            <a:off x="2483768" y="2021979"/>
            <a:ext cx="864096" cy="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C:\Users\Bine\Dropbox\Diplomarbeit 5.AX - NetView\Grafiken\Tabelle\ifTableWert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680" y="1479054"/>
            <a:ext cx="525780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cdn1.iconfinder.com/data/icons/mirrored-twins-icon-set-hollow/512/PixelKit_notebook_ic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53" y="1285079"/>
            <a:ext cx="1473800" cy="147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1259632" y="1579439"/>
            <a:ext cx="79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?</a:t>
            </a:r>
            <a:endParaRPr lang="de-AT" sz="4800" b="1" dirty="0">
              <a:solidFill>
                <a:schemeClr val="tx1">
                  <a:lumMod val="65000"/>
                  <a:lumOff val="3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50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AT" sz="4000" b="1" dirty="0" smtClean="0">
                <a:latin typeface="Arial" pitchFamily="34" charset="0"/>
                <a:cs typeface="Arial" pitchFamily="34" charset="0"/>
              </a:rPr>
              <a:t>Web</a:t>
            </a:r>
            <a:r>
              <a:rPr lang="de-AT" sz="4000" dirty="0" smtClean="0">
                <a:latin typeface="Arial" pitchFamily="34" charset="0"/>
                <a:cs typeface="Arial" pitchFamily="34" charset="0"/>
              </a:rPr>
              <a:t>-Interface</a:t>
            </a:r>
            <a:endParaRPr lang="de-AT" sz="4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8" name="Picture 4" descr="https://cdn1.iconfinder.com/data/icons/mirrored-twins-icon-set-hollow/512/PixelKit_notebook_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04" y="3140968"/>
            <a:ext cx="3717031" cy="371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Bine\Dropbox\Diplomarbeit 5.AX - NetView\Grafiken\Cover\cover_tran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41" y="4293096"/>
            <a:ext cx="3251203" cy="1203442"/>
          </a:xfrm>
          <a:prstGeom prst="rect">
            <a:avLst/>
          </a:prstGeom>
          <a:noFill/>
        </p:spPr>
      </p:pic>
      <p:pic>
        <p:nvPicPr>
          <p:cNvPr id="10" name="Picture 2" descr="C:\Users\Bine\Dropbox\Diplomarbeit 5.AX - NetView\Grafiken\Tabelle\ifTableWert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768" y="1801525"/>
            <a:ext cx="4393704" cy="90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/>
          <p:cNvSpPr txBox="1"/>
          <p:nvPr/>
        </p:nvSpPr>
        <p:spPr>
          <a:xfrm>
            <a:off x="755576" y="2834933"/>
            <a:ext cx="19722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200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Three.</a:t>
            </a:r>
            <a:r>
              <a:rPr lang="de-AT" sz="3200" b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JS</a:t>
            </a:r>
            <a:endParaRPr lang="de-AT" sz="2000" b="1" dirty="0" smtClean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de-AT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de-AT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WebGL</a:t>
            </a:r>
            <a:endParaRPr lang="de-AT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4139952" y="4293096"/>
            <a:ext cx="26741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200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Prototype.</a:t>
            </a:r>
            <a:r>
              <a:rPr lang="de-AT" sz="3200" b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JS</a:t>
            </a:r>
            <a:endParaRPr lang="de-AT" sz="2000" b="1" dirty="0" smtClean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de-AT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		</a:t>
            </a:r>
            <a:r>
              <a:rPr lang="de-AT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AJAX</a:t>
            </a:r>
            <a:endParaRPr lang="de-AT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" name="Gerade Verbindung 14"/>
          <p:cNvCxnSpPr>
            <a:endCxn id="14" idx="0"/>
          </p:cNvCxnSpPr>
          <p:nvPr/>
        </p:nvCxnSpPr>
        <p:spPr>
          <a:xfrm flipH="1">
            <a:off x="5477017" y="2877671"/>
            <a:ext cx="1008369" cy="1415425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/>
          <p:nvPr/>
        </p:nvCxnSpPr>
        <p:spPr>
          <a:xfrm flipH="1">
            <a:off x="5724128" y="3790927"/>
            <a:ext cx="311236" cy="430161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/>
          <p:nvPr/>
        </p:nvCxnSpPr>
        <p:spPr>
          <a:xfrm flipH="1">
            <a:off x="5988956" y="2852936"/>
            <a:ext cx="311236" cy="430161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81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AT" sz="4000" dirty="0" smtClean="0">
                <a:latin typeface="Arial" pitchFamily="34" charset="0"/>
                <a:cs typeface="Arial" pitchFamily="34" charset="0"/>
              </a:rPr>
              <a:t>Projekt</a:t>
            </a:r>
            <a:r>
              <a:rPr lang="de-AT" sz="4000" b="1" dirty="0" smtClean="0">
                <a:latin typeface="Arial" pitchFamily="34" charset="0"/>
                <a:cs typeface="Arial" pitchFamily="34" charset="0"/>
              </a:rPr>
              <a:t>idee</a:t>
            </a:r>
            <a:endParaRPr lang="de-AT" sz="4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43608" y="1600200"/>
            <a:ext cx="7643192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AT" sz="3500" dirty="0" smtClean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Kombination</a:t>
            </a:r>
            <a:endParaRPr lang="de-AT" sz="3500" dirty="0">
              <a:solidFill>
                <a:schemeClr val="accent5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de-AT" b="1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de-AT" sz="2600" b="1" dirty="0" smtClean="0">
                <a:latin typeface="Arial" pitchFamily="34" charset="0"/>
                <a:cs typeface="Arial" pitchFamily="34" charset="0"/>
              </a:rPr>
              <a:t>Netzwerk</a:t>
            </a:r>
            <a:r>
              <a:rPr lang="de-AT" sz="2600" dirty="0" smtClean="0">
                <a:latin typeface="Arial" pitchFamily="34" charset="0"/>
                <a:cs typeface="Arial" pitchFamily="34" charset="0"/>
              </a:rPr>
              <a:t>technik </a:t>
            </a:r>
            <a:r>
              <a:rPr lang="de-AT" sz="2600" dirty="0">
                <a:latin typeface="Arial" pitchFamily="34" charset="0"/>
                <a:cs typeface="Arial" pitchFamily="34" charset="0"/>
              </a:rPr>
              <a:t>– </a:t>
            </a:r>
            <a:r>
              <a:rPr lang="de-AT" sz="2600" b="1" dirty="0" smtClean="0">
                <a:latin typeface="Arial" pitchFamily="34" charset="0"/>
                <a:cs typeface="Arial" pitchFamily="34" charset="0"/>
              </a:rPr>
              <a:t>Medien</a:t>
            </a:r>
            <a:r>
              <a:rPr lang="de-AT" sz="2600" dirty="0" smtClean="0">
                <a:latin typeface="Arial" pitchFamily="34" charset="0"/>
                <a:cs typeface="Arial" pitchFamily="34" charset="0"/>
              </a:rPr>
              <a:t>technik</a:t>
            </a:r>
          </a:p>
          <a:p>
            <a:pPr marL="0" indent="0">
              <a:buNone/>
            </a:pPr>
            <a:endParaRPr lang="de-AT" sz="26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de-AT" sz="3500" dirty="0" smtClean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Schulnetz</a:t>
            </a:r>
          </a:p>
          <a:p>
            <a:pPr marL="0" indent="0">
              <a:buNone/>
            </a:pPr>
            <a:r>
              <a:rPr lang="de-AT" b="1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de-AT" sz="2600" b="1" dirty="0" smtClean="0">
                <a:latin typeface="Arial" pitchFamily="34" charset="0"/>
                <a:cs typeface="Arial" pitchFamily="34" charset="0"/>
              </a:rPr>
              <a:t>Auslastung</a:t>
            </a:r>
            <a:r>
              <a:rPr lang="de-AT" sz="2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AT" sz="2600" dirty="0">
                <a:latin typeface="Arial" pitchFamily="34" charset="0"/>
                <a:cs typeface="Arial" pitchFamily="34" charset="0"/>
              </a:rPr>
              <a:t>der </a:t>
            </a:r>
            <a:r>
              <a:rPr lang="de-AT" sz="2600" dirty="0" smtClean="0">
                <a:latin typeface="Arial" pitchFamily="34" charset="0"/>
                <a:cs typeface="Arial" pitchFamily="34" charset="0"/>
              </a:rPr>
              <a:t>Geräte</a:t>
            </a:r>
          </a:p>
          <a:p>
            <a:pPr marL="0" indent="0">
              <a:buNone/>
            </a:pPr>
            <a:endParaRPr lang="de-AT" sz="26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de-AT" sz="3500" dirty="0" smtClean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Web-Interface</a:t>
            </a:r>
          </a:p>
          <a:p>
            <a:pPr marL="0" indent="0">
              <a:buNone/>
            </a:pPr>
            <a:r>
              <a:rPr lang="de-AT" b="1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de-AT" sz="2600" b="1" dirty="0" smtClean="0">
                <a:latin typeface="Arial" pitchFamily="34" charset="0"/>
                <a:cs typeface="Arial" pitchFamily="34" charset="0"/>
              </a:rPr>
              <a:t>3D</a:t>
            </a:r>
            <a:r>
              <a:rPr lang="de-AT" sz="2600" dirty="0" smtClean="0">
                <a:latin typeface="Arial" pitchFamily="34" charset="0"/>
                <a:cs typeface="Arial" pitchFamily="34" charset="0"/>
              </a:rPr>
              <a:t>-Darstellung</a:t>
            </a:r>
            <a:r>
              <a:rPr lang="de-AT" sz="2600" dirty="0">
                <a:latin typeface="Arial" pitchFamily="34" charset="0"/>
                <a:cs typeface="Arial" pitchFamily="34" charset="0"/>
              </a:rPr>
              <a:t>, </a:t>
            </a:r>
            <a:r>
              <a:rPr lang="de-AT" sz="2600" b="1" dirty="0">
                <a:latin typeface="Arial" pitchFamily="34" charset="0"/>
                <a:cs typeface="Arial" pitchFamily="34" charset="0"/>
              </a:rPr>
              <a:t>Realtime</a:t>
            </a:r>
            <a:r>
              <a:rPr lang="de-AT" sz="2600" dirty="0">
                <a:latin typeface="Arial" pitchFamily="34" charset="0"/>
                <a:cs typeface="Arial" pitchFamily="34" charset="0"/>
              </a:rPr>
              <a:t> </a:t>
            </a:r>
            <a:r>
              <a:rPr lang="de-AT" sz="2600" dirty="0" smtClean="0">
                <a:latin typeface="Arial" pitchFamily="34" charset="0"/>
                <a:cs typeface="Arial" pitchFamily="34" charset="0"/>
              </a:rPr>
              <a:t>Update</a:t>
            </a:r>
          </a:p>
          <a:p>
            <a:pPr marL="0" indent="0">
              <a:buNone/>
            </a:pPr>
            <a:endParaRPr lang="de-AT" sz="2600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de-AT" sz="3500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Marketing</a:t>
            </a:r>
          </a:p>
          <a:p>
            <a:pPr marL="0" indent="0">
              <a:buNone/>
            </a:pPr>
            <a:r>
              <a:rPr lang="de-AT" b="1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de-AT" sz="2600" b="1" dirty="0" err="1" smtClean="0">
                <a:latin typeface="Arial" pitchFamily="34" charset="0"/>
                <a:cs typeface="Arial" pitchFamily="34" charset="0"/>
              </a:rPr>
              <a:t>Promotion</a:t>
            </a:r>
            <a:r>
              <a:rPr lang="de-AT" sz="2600" dirty="0" err="1" smtClean="0">
                <a:latin typeface="Arial" pitchFamily="34" charset="0"/>
                <a:cs typeface="Arial" pitchFamily="34" charset="0"/>
              </a:rPr>
              <a:t>video</a:t>
            </a:r>
            <a:r>
              <a:rPr lang="de-AT" sz="2600" dirty="0">
                <a:latin typeface="Arial" pitchFamily="34" charset="0"/>
                <a:cs typeface="Arial" pitchFamily="34" charset="0"/>
              </a:rPr>
              <a:t>, </a:t>
            </a:r>
            <a:r>
              <a:rPr lang="de-AT" sz="2600" dirty="0" err="1">
                <a:latin typeface="Arial" pitchFamily="34" charset="0"/>
                <a:cs typeface="Arial" pitchFamily="34" charset="0"/>
              </a:rPr>
              <a:t>Social</a:t>
            </a:r>
            <a:r>
              <a:rPr lang="de-AT" sz="2600" dirty="0">
                <a:latin typeface="Arial" pitchFamily="34" charset="0"/>
                <a:cs typeface="Arial" pitchFamily="34" charset="0"/>
              </a:rPr>
              <a:t> Networks</a:t>
            </a:r>
          </a:p>
          <a:p>
            <a:endParaRPr lang="de-AT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05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AT" sz="4000" dirty="0" smtClean="0">
                <a:latin typeface="Arial" pitchFamily="34" charset="0"/>
                <a:cs typeface="Arial" pitchFamily="34" charset="0"/>
              </a:rPr>
              <a:t>Demo</a:t>
            </a:r>
            <a:endParaRPr lang="de-AT" sz="4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6" name="Picture 2" descr="C:\Users\Bine\Dropbox\Diplomarbeit 5.AX - NetView\Grafiken\Cover\cover_tra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40793"/>
            <a:ext cx="8105775" cy="300037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17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AT" sz="4000" b="1" dirty="0" smtClean="0">
                <a:latin typeface="Arial" pitchFamily="34" charset="0"/>
                <a:cs typeface="Arial" pitchFamily="34" charset="0"/>
              </a:rPr>
              <a:t>Time</a:t>
            </a:r>
            <a:r>
              <a:rPr lang="de-AT" sz="4000" dirty="0" smtClean="0">
                <a:latin typeface="Arial" pitchFamily="34" charset="0"/>
                <a:cs typeface="Arial" pitchFamily="34" charset="0"/>
              </a:rPr>
              <a:t>line</a:t>
            </a:r>
            <a:endParaRPr lang="de-AT" sz="4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4560168"/>
            <a:ext cx="82677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3" name="Picture 11" descr="agenda, alarm, calendar, date, day, event, month, schedule, time, wait, yea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1" y="1484784"/>
            <a:ext cx="3168351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916832"/>
            <a:ext cx="2448272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77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AT" sz="4000" dirty="0" smtClean="0">
                <a:latin typeface="Arial" pitchFamily="34" charset="0"/>
                <a:cs typeface="Arial" pitchFamily="34" charset="0"/>
              </a:rPr>
              <a:t>Online</a:t>
            </a:r>
            <a:r>
              <a:rPr lang="de-AT" sz="4000" b="1" dirty="0" smtClean="0">
                <a:latin typeface="Arial" pitchFamily="34" charset="0"/>
                <a:cs typeface="Arial" pitchFamily="34" charset="0"/>
              </a:rPr>
              <a:t>marketing</a:t>
            </a:r>
            <a:endParaRPr lang="de-AT" sz="4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912" y="1644769"/>
            <a:ext cx="776119" cy="776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echteck 16"/>
          <p:cNvSpPr/>
          <p:nvPr/>
        </p:nvSpPr>
        <p:spPr>
          <a:xfrm>
            <a:off x="2329484" y="1801995"/>
            <a:ext cx="20626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NetView</a:t>
            </a:r>
            <a:r>
              <a:rPr lang="de-AT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2014</a:t>
            </a:r>
            <a:endParaRPr lang="de-AT" sz="2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912" y="2852936"/>
            <a:ext cx="776119" cy="776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hteck 17"/>
          <p:cNvSpPr/>
          <p:nvPr/>
        </p:nvSpPr>
        <p:spPr>
          <a:xfrm>
            <a:off x="2329484" y="3010162"/>
            <a:ext cx="28368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@</a:t>
            </a:r>
            <a:r>
              <a:rPr lang="de-AT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NetView</a:t>
            </a:r>
            <a:r>
              <a:rPr lang="de-AT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_HTL3R</a:t>
            </a:r>
            <a:endParaRPr lang="de-AT" sz="2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2329484" y="4234297"/>
            <a:ext cx="4321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www4.htl.rennweg.at/</a:t>
            </a:r>
            <a:r>
              <a:rPr lang="de-AT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NetView</a:t>
            </a:r>
            <a:endParaRPr lang="de-AT" sz="24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9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912" y="4077072"/>
            <a:ext cx="776119" cy="776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911" y="5301208"/>
            <a:ext cx="776119" cy="776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chteck 19"/>
          <p:cNvSpPr/>
          <p:nvPr/>
        </p:nvSpPr>
        <p:spPr>
          <a:xfrm>
            <a:off x="2329484" y="5458434"/>
            <a:ext cx="25226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Promotion-</a:t>
            </a:r>
            <a:r>
              <a:rPr lang="de-AT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Video</a:t>
            </a:r>
            <a:endParaRPr lang="de-AT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17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AT" sz="4000" dirty="0" smtClean="0">
                <a:latin typeface="Arial" pitchFamily="34" charset="0"/>
                <a:cs typeface="Arial" pitchFamily="34" charset="0"/>
              </a:rPr>
              <a:t>Logo</a:t>
            </a:r>
            <a:endParaRPr lang="de-AT" sz="4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100" name="Picture 4" descr="C:\Users\Bine\Dropbox\Diplomarbeit 5.AX - NetView\Grafiken\Profilbild\logo_gros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058" y="1026579"/>
            <a:ext cx="4161150" cy="449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18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AT" sz="4000" dirty="0" smtClean="0">
                <a:latin typeface="Arial" pitchFamily="34" charset="0"/>
                <a:cs typeface="Arial" pitchFamily="34" charset="0"/>
              </a:rPr>
              <a:t>Website</a:t>
            </a:r>
            <a:endParaRPr lang="de-AT" sz="4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8532440" cy="3954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957728"/>
            <a:ext cx="8532440" cy="2639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315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76" y="260649"/>
            <a:ext cx="8542092" cy="2845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76" y="3022247"/>
            <a:ext cx="8542092" cy="3647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718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AT" sz="4000" dirty="0" smtClean="0">
                <a:latin typeface="Arial" pitchFamily="34" charset="0"/>
                <a:cs typeface="Arial" pitchFamily="34" charset="0"/>
              </a:rPr>
              <a:t>Promotion-</a:t>
            </a:r>
            <a:r>
              <a:rPr lang="de-AT" sz="4000" b="1" dirty="0" smtClean="0">
                <a:latin typeface="Arial" pitchFamily="34" charset="0"/>
                <a:cs typeface="Arial" pitchFamily="34" charset="0"/>
              </a:rPr>
              <a:t>Video</a:t>
            </a:r>
            <a:endParaRPr lang="de-AT" sz="4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neu_dip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824" y="1196752"/>
            <a:ext cx="7740352" cy="435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7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C:\Users\Bine\Dropbox\Diplomarbeit 5.AX - NetView\Grafiken\Profilbild\logo_gros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404664"/>
            <a:ext cx="958379" cy="1034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de-AT" sz="4000" dirty="0" smtClean="0">
                <a:latin typeface="Arial" pitchFamily="34" charset="0"/>
                <a:cs typeface="Arial" pitchFamily="34" charset="0"/>
              </a:rPr>
              <a:t>Promotion-</a:t>
            </a:r>
            <a:r>
              <a:rPr lang="de-AT" sz="4000" b="1" dirty="0" smtClean="0">
                <a:latin typeface="Arial" pitchFamily="34" charset="0"/>
                <a:cs typeface="Arial" pitchFamily="34" charset="0"/>
              </a:rPr>
              <a:t>Video</a:t>
            </a:r>
            <a:endParaRPr lang="de-AT" sz="4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95" y="2348880"/>
            <a:ext cx="2850610" cy="278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13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AT" sz="4000" b="1" dirty="0" smtClean="0">
                <a:latin typeface="Arial" pitchFamily="34" charset="0"/>
                <a:cs typeface="Arial" pitchFamily="34" charset="0"/>
              </a:rPr>
              <a:t>Status</a:t>
            </a:r>
            <a:r>
              <a:rPr lang="de-AT" sz="4000" dirty="0" smtClean="0">
                <a:latin typeface="Arial" pitchFamily="34" charset="0"/>
                <a:cs typeface="Arial" pitchFamily="34" charset="0"/>
              </a:rPr>
              <a:t> &amp; Next </a:t>
            </a:r>
            <a:r>
              <a:rPr lang="de-AT" sz="4000" b="1" dirty="0" err="1" smtClean="0">
                <a:latin typeface="Arial" pitchFamily="34" charset="0"/>
                <a:cs typeface="Arial" pitchFamily="34" charset="0"/>
              </a:rPr>
              <a:t>Steps</a:t>
            </a:r>
            <a:endParaRPr lang="de-AT" sz="4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C:\Users\Bine\Dropbox\Diplomarbeit 5.AX - NetView\Präsentationen\ab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8" y="1700808"/>
            <a:ext cx="3790782" cy="379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Inhaltsplatzhalter 2"/>
          <p:cNvSpPr>
            <a:spLocks noGrp="1"/>
          </p:cNvSpPr>
          <p:nvPr>
            <p:ph idx="1"/>
          </p:nvPr>
        </p:nvSpPr>
        <p:spPr>
          <a:xfrm>
            <a:off x="3563888" y="1600200"/>
            <a:ext cx="4752528" cy="4525963"/>
          </a:xfrm>
        </p:spPr>
        <p:txBody>
          <a:bodyPr>
            <a:normAutofit/>
          </a:bodyPr>
          <a:lstStyle/>
          <a:p>
            <a:pPr marL="0" indent="0">
              <a:lnSpc>
                <a:spcPct val="180000"/>
              </a:lnSpc>
              <a:buNone/>
            </a:pPr>
            <a:r>
              <a:rPr lang="de-AT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Erweiterbarkeit</a:t>
            </a:r>
            <a:r>
              <a:rPr lang="de-AT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garantieren</a:t>
            </a:r>
          </a:p>
          <a:p>
            <a:pPr marL="0" indent="0">
              <a:lnSpc>
                <a:spcPct val="180000"/>
              </a:lnSpc>
              <a:buNone/>
            </a:pPr>
            <a:r>
              <a:rPr lang="de-AT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Tests </a:t>
            </a:r>
            <a:r>
              <a:rPr lang="de-AT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im Livebetrieb</a:t>
            </a:r>
            <a:endParaRPr lang="de-AT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>
              <a:lnSpc>
                <a:spcPct val="180000"/>
              </a:lnSpc>
              <a:buNone/>
            </a:pPr>
            <a:r>
              <a:rPr lang="de-AT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Integration</a:t>
            </a:r>
            <a:r>
              <a:rPr lang="de-AT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ins Schulnetz</a:t>
            </a:r>
          </a:p>
          <a:p>
            <a:pPr marL="0" indent="0">
              <a:lnSpc>
                <a:spcPct val="180000"/>
              </a:lnSpc>
              <a:buNone/>
            </a:pPr>
            <a:r>
              <a:rPr lang="de-AT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Diplomarbeits</a:t>
            </a:r>
            <a:r>
              <a:rPr lang="de-AT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buch</a:t>
            </a:r>
            <a:endParaRPr lang="de-AT" sz="28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>
              <a:lnSpc>
                <a:spcPct val="180000"/>
              </a:lnSpc>
              <a:buNone/>
            </a:pPr>
            <a:r>
              <a:rPr lang="de-AT" sz="2800" b="1" dirty="0" smtClean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Time</a:t>
            </a:r>
            <a:r>
              <a:rPr lang="de-AT" sz="2800" dirty="0" smtClean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line </a:t>
            </a:r>
            <a:endParaRPr lang="de-AT" sz="1400" dirty="0">
              <a:solidFill>
                <a:schemeClr val="accent5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29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475656" y="3645024"/>
            <a:ext cx="6383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www4.htl.rennweg.at/</a:t>
            </a:r>
            <a:r>
              <a:rPr lang="de-AT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NetView</a:t>
            </a:r>
            <a:endParaRPr lang="de-AT" sz="36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1428156" y="5501955"/>
            <a:ext cx="21515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netview</a:t>
            </a:r>
            <a:r>
              <a:rPr lang="de-AT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@gmx.at</a:t>
            </a:r>
            <a:endParaRPr lang="de-AT" sz="20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3760022" y="5501955"/>
            <a:ext cx="18053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NetView</a:t>
            </a:r>
            <a:r>
              <a:rPr lang="de-AT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2014</a:t>
            </a:r>
            <a:endParaRPr lang="de-AT" sz="20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5780167" y="5501955"/>
            <a:ext cx="23937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@</a:t>
            </a:r>
            <a:r>
              <a:rPr lang="de-AT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NetView</a:t>
            </a:r>
            <a:r>
              <a:rPr lang="de-A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_HTL3R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84" y="4565921"/>
            <a:ext cx="807294" cy="807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613" y="4581509"/>
            <a:ext cx="776119" cy="776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005" y="4581509"/>
            <a:ext cx="776119" cy="776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10" descr="C:\Users\Bine\Dropbox\Diplomarbeit 5.AX - NetView\Grafiken\Profilbild\pbil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485" y="692696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22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AT" sz="4000" dirty="0" smtClean="0">
                <a:latin typeface="Arial" pitchFamily="34" charset="0"/>
                <a:cs typeface="Arial" pitchFamily="34" charset="0"/>
              </a:rPr>
              <a:t>Beispiel</a:t>
            </a:r>
            <a:r>
              <a:rPr lang="de-AT" sz="4000" b="1" dirty="0" smtClean="0">
                <a:latin typeface="Arial" pitchFamily="34" charset="0"/>
                <a:cs typeface="Arial" pitchFamily="34" charset="0"/>
              </a:rPr>
              <a:t>szenario</a:t>
            </a:r>
            <a:endParaRPr lang="de-AT" sz="4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2" descr="C:\Users\Bine\Dropbox\Diplomarbeit 5.AX - NetView\Grafiken\Icons\Switc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321" y="2396140"/>
            <a:ext cx="1163855" cy="87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Bine\Dropbox\Diplomarbeit 5.AX - NetView\Grafiken\Icons\Rout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579" y="3746642"/>
            <a:ext cx="1242251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Gerade Verbindung 3"/>
          <p:cNvCxnSpPr/>
          <p:nvPr/>
        </p:nvCxnSpPr>
        <p:spPr>
          <a:xfrm>
            <a:off x="2178884" y="3076288"/>
            <a:ext cx="1621267" cy="81073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Cloud 29"/>
          <p:cNvSpPr/>
          <p:nvPr/>
        </p:nvSpPr>
        <p:spPr>
          <a:xfrm>
            <a:off x="3156556" y="5527107"/>
            <a:ext cx="2664296" cy="1152128"/>
          </a:xfrm>
          <a:prstGeom prst="clou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31" name="Gerade Verbindung 3"/>
          <p:cNvCxnSpPr/>
          <p:nvPr/>
        </p:nvCxnSpPr>
        <p:spPr>
          <a:xfrm>
            <a:off x="4494778" y="4759691"/>
            <a:ext cx="5214" cy="68553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feld 2"/>
          <p:cNvSpPr txBox="1"/>
          <p:nvPr/>
        </p:nvSpPr>
        <p:spPr>
          <a:xfrm>
            <a:off x="1130953" y="3273168"/>
            <a:ext cx="981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Klasse A</a:t>
            </a:r>
            <a:endParaRPr lang="de-AT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4067944" y="5918505"/>
            <a:ext cx="1185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349335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3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6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AT" sz="4000" dirty="0" smtClean="0">
                <a:latin typeface="Arial" pitchFamily="34" charset="0"/>
                <a:cs typeface="Arial" pitchFamily="34" charset="0"/>
              </a:rPr>
              <a:t>Beispiel</a:t>
            </a:r>
            <a:r>
              <a:rPr lang="de-AT" sz="4000" b="1" dirty="0" smtClean="0">
                <a:latin typeface="Arial" pitchFamily="34" charset="0"/>
                <a:cs typeface="Arial" pitchFamily="34" charset="0"/>
              </a:rPr>
              <a:t>szenario</a:t>
            </a:r>
            <a:endParaRPr lang="de-AT" sz="4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3" descr="C:\Users\Bine\Dropbox\Diplomarbeit 5.AX - NetView\Grafiken\Icons\Rou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579" y="3746642"/>
            <a:ext cx="1242251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Gerade Verbindung 3"/>
          <p:cNvCxnSpPr/>
          <p:nvPr/>
        </p:nvCxnSpPr>
        <p:spPr>
          <a:xfrm>
            <a:off x="2178884" y="3076288"/>
            <a:ext cx="1621267" cy="81073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" descr="C:\Users\Bine\Dropbox\Diplomarbeit 5.AX - NetView\Grafiken\Icons\Switc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2396140"/>
            <a:ext cx="1163855" cy="87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Gerade Verbindung 3"/>
          <p:cNvCxnSpPr/>
          <p:nvPr/>
        </p:nvCxnSpPr>
        <p:spPr>
          <a:xfrm flipV="1">
            <a:off x="5210270" y="3129901"/>
            <a:ext cx="1794230" cy="757117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Cloud 29"/>
          <p:cNvSpPr/>
          <p:nvPr/>
        </p:nvSpPr>
        <p:spPr>
          <a:xfrm>
            <a:off x="3156556" y="5527107"/>
            <a:ext cx="2664296" cy="1152128"/>
          </a:xfrm>
          <a:prstGeom prst="clou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31" name="Gerade Verbindung 3"/>
          <p:cNvCxnSpPr/>
          <p:nvPr/>
        </p:nvCxnSpPr>
        <p:spPr>
          <a:xfrm>
            <a:off x="4494778" y="4759691"/>
            <a:ext cx="5214" cy="68553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2" descr="C:\Users\Bine\Dropbox\Diplomarbeit 5.AX - NetView\Grafiken\Icons\Switc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81" y="2396140"/>
            <a:ext cx="1163855" cy="87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/>
          <p:cNvSpPr txBox="1"/>
          <p:nvPr/>
        </p:nvSpPr>
        <p:spPr>
          <a:xfrm>
            <a:off x="7079085" y="3275692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600" dirty="0">
                <a:latin typeface="Arial" panose="020B0604020202020204" pitchFamily="34" charset="0"/>
                <a:cs typeface="Arial" panose="020B0604020202020204" pitchFamily="34" charset="0"/>
              </a:rPr>
              <a:t>Klasse B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067944" y="5918505"/>
            <a:ext cx="1185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30953" y="3273168"/>
            <a:ext cx="981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Klasse A</a:t>
            </a:r>
            <a:endParaRPr lang="de-AT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3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AT" sz="4000" dirty="0" smtClean="0">
                <a:latin typeface="Arial" pitchFamily="34" charset="0"/>
                <a:cs typeface="Arial" pitchFamily="34" charset="0"/>
              </a:rPr>
              <a:t>Beispiel</a:t>
            </a:r>
            <a:r>
              <a:rPr lang="de-AT" sz="4000" b="1" dirty="0" smtClean="0">
                <a:latin typeface="Arial" pitchFamily="34" charset="0"/>
                <a:cs typeface="Arial" pitchFamily="34" charset="0"/>
              </a:rPr>
              <a:t>szenario</a:t>
            </a:r>
            <a:endParaRPr lang="de-AT" sz="4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3" descr="C:\Users\Bine\Dropbox\Diplomarbeit 5.AX - NetView\Grafiken\Icons\Rou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579" y="3746642"/>
            <a:ext cx="1242251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Gerade Verbindung 3"/>
          <p:cNvCxnSpPr/>
          <p:nvPr/>
        </p:nvCxnSpPr>
        <p:spPr>
          <a:xfrm>
            <a:off x="2178884" y="3076288"/>
            <a:ext cx="1621267" cy="81073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" descr="C:\Users\Bine\Dropbox\Diplomarbeit 5.AX - NetView\Grafiken\Icons\Switc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2396140"/>
            <a:ext cx="1163855" cy="87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Gerade Verbindung 3"/>
          <p:cNvCxnSpPr/>
          <p:nvPr/>
        </p:nvCxnSpPr>
        <p:spPr>
          <a:xfrm flipV="1">
            <a:off x="5210270" y="3129901"/>
            <a:ext cx="1794230" cy="757117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3"/>
          <p:cNvCxnSpPr/>
          <p:nvPr/>
        </p:nvCxnSpPr>
        <p:spPr>
          <a:xfrm>
            <a:off x="4494778" y="4759691"/>
            <a:ext cx="5214" cy="68553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2" descr="C:\Users\Bine\Dropbox\Diplomarbeit 5.AX - NetView\Grafiken\Icons\Switc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81" y="2396140"/>
            <a:ext cx="1163855" cy="87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7079085" y="3275692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600" dirty="0">
                <a:latin typeface="Arial" panose="020B0604020202020204" pitchFamily="34" charset="0"/>
                <a:cs typeface="Arial" panose="020B0604020202020204" pitchFamily="34" charset="0"/>
              </a:rPr>
              <a:t>Klasse B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1130953" y="3273168"/>
            <a:ext cx="981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Klasse A</a:t>
            </a:r>
            <a:endParaRPr lang="de-AT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Cloud 29"/>
          <p:cNvSpPr/>
          <p:nvPr/>
        </p:nvSpPr>
        <p:spPr>
          <a:xfrm>
            <a:off x="3156556" y="5527107"/>
            <a:ext cx="2664296" cy="1152128"/>
          </a:xfrm>
          <a:prstGeom prst="clou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Textfeld 18"/>
          <p:cNvSpPr txBox="1"/>
          <p:nvPr/>
        </p:nvSpPr>
        <p:spPr>
          <a:xfrm>
            <a:off x="4067944" y="5918505"/>
            <a:ext cx="1185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104380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Bine\Dropbox\Diplomarbeit 5.AX - NetView\Grafiken\Fotos\Teamk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" y="-191345"/>
            <a:ext cx="5867400" cy="9525001"/>
          </a:xfrm>
          <a:prstGeom prst="rect">
            <a:avLst/>
          </a:prstGeom>
          <a:noFill/>
          <a:ln w="15875"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AT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Projekt</a:t>
            </a:r>
            <a:r>
              <a:rPr lang="de-AT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team</a:t>
            </a:r>
            <a:endParaRPr lang="de-AT" sz="4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6012160" y="2420888"/>
            <a:ext cx="30604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 smtClean="0">
                <a:solidFill>
                  <a:schemeClr val="accent5">
                    <a:lumMod val="75000"/>
                  </a:schemeClr>
                </a:solidFill>
              </a:rPr>
              <a:t>Martin Hammerbacher</a:t>
            </a:r>
          </a:p>
          <a:p>
            <a:r>
              <a:rPr lang="de-AT" dirty="0" smtClean="0"/>
              <a:t>Datenbank</a:t>
            </a:r>
            <a:endParaRPr lang="de-AT" dirty="0"/>
          </a:p>
        </p:txBody>
      </p:sp>
      <p:sp>
        <p:nvSpPr>
          <p:cNvPr id="6" name="Textfeld 5"/>
          <p:cNvSpPr txBox="1"/>
          <p:nvPr/>
        </p:nvSpPr>
        <p:spPr>
          <a:xfrm>
            <a:off x="6012160" y="3482424"/>
            <a:ext cx="220823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 smtClean="0">
                <a:solidFill>
                  <a:schemeClr val="accent5">
                    <a:lumMod val="75000"/>
                  </a:schemeClr>
                </a:solidFill>
              </a:rPr>
              <a:t>Gregor </a:t>
            </a:r>
            <a:r>
              <a:rPr lang="de-AT" sz="2400" dirty="0" err="1" smtClean="0">
                <a:solidFill>
                  <a:schemeClr val="accent5">
                    <a:lumMod val="75000"/>
                  </a:schemeClr>
                </a:solidFill>
              </a:rPr>
              <a:t>Ivancsics</a:t>
            </a:r>
            <a:endParaRPr lang="de-AT" sz="2400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de-AT" dirty="0" smtClean="0"/>
              <a:t>Netzwerk</a:t>
            </a:r>
            <a:endParaRPr lang="de-AT" dirty="0"/>
          </a:p>
        </p:txBody>
      </p:sp>
      <p:sp>
        <p:nvSpPr>
          <p:cNvPr id="7" name="Textfeld 6"/>
          <p:cNvSpPr txBox="1"/>
          <p:nvPr/>
        </p:nvSpPr>
        <p:spPr>
          <a:xfrm>
            <a:off x="6012160" y="4562544"/>
            <a:ext cx="239475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 smtClean="0">
                <a:solidFill>
                  <a:schemeClr val="accent5">
                    <a:lumMod val="75000"/>
                  </a:schemeClr>
                </a:solidFill>
              </a:rPr>
              <a:t>Abigail Steinhardt</a:t>
            </a:r>
          </a:p>
          <a:p>
            <a:r>
              <a:rPr lang="de-AT" dirty="0" smtClean="0"/>
              <a:t>Marketing</a:t>
            </a:r>
            <a:endParaRPr lang="de-AT" dirty="0"/>
          </a:p>
        </p:txBody>
      </p:sp>
      <p:sp>
        <p:nvSpPr>
          <p:cNvPr id="9" name="Textfeld 8"/>
          <p:cNvSpPr txBox="1"/>
          <p:nvPr/>
        </p:nvSpPr>
        <p:spPr>
          <a:xfrm>
            <a:off x="6012160" y="1322184"/>
            <a:ext cx="20928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 smtClean="0">
                <a:solidFill>
                  <a:schemeClr val="accent5">
                    <a:lumMod val="75000"/>
                  </a:schemeClr>
                </a:solidFill>
              </a:rPr>
              <a:t>Sabine Schimpf</a:t>
            </a:r>
          </a:p>
          <a:p>
            <a:r>
              <a:rPr lang="de-AT" dirty="0" smtClean="0"/>
              <a:t>Web-Interface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70458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de-AT" sz="4000" dirty="0" smtClean="0">
                <a:latin typeface="Arial" pitchFamily="34" charset="0"/>
                <a:cs typeface="Arial" pitchFamily="34" charset="0"/>
              </a:rPr>
              <a:t>SNMP</a:t>
            </a:r>
            <a:endParaRPr lang="de-AT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457200" y="1790278"/>
            <a:ext cx="4040188" cy="639762"/>
          </a:xfrm>
        </p:spPr>
        <p:txBody>
          <a:bodyPr>
            <a:normAutofit/>
          </a:bodyPr>
          <a:lstStyle/>
          <a:p>
            <a:r>
              <a:rPr lang="de-AT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Version 2c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>
          <a:xfrm>
            <a:off x="457200" y="2430040"/>
            <a:ext cx="4040188" cy="3951288"/>
          </a:xfrm>
        </p:spPr>
        <p:txBody>
          <a:bodyPr>
            <a:normAutofit/>
          </a:bodyPr>
          <a:lstStyle/>
          <a:p>
            <a:r>
              <a:rPr lang="de-AT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Authentifizierung</a:t>
            </a:r>
          </a:p>
          <a:p>
            <a:pPr lvl="1"/>
            <a:r>
              <a:rPr lang="de-AT" dirty="0" smtClean="0">
                <a:latin typeface="Arial" panose="020B0604020202020204" pitchFamily="34" charset="0"/>
                <a:cs typeface="Arial" panose="020B0604020202020204" pitchFamily="34" charset="0"/>
              </a:rPr>
              <a:t>Nur durch Domänennamen</a:t>
            </a:r>
          </a:p>
          <a:p>
            <a:pPr lvl="1"/>
            <a:r>
              <a:rPr lang="de-AT" dirty="0" smtClean="0">
                <a:latin typeface="Arial" panose="020B0604020202020204" pitchFamily="34" charset="0"/>
                <a:cs typeface="Arial" panose="020B0604020202020204" pitchFamily="34" charset="0"/>
              </a:rPr>
              <a:t>Sehr schwach</a:t>
            </a:r>
          </a:p>
          <a:p>
            <a:r>
              <a:rPr lang="de-AT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Verschlüsselung</a:t>
            </a:r>
          </a:p>
          <a:p>
            <a:pPr lvl="1"/>
            <a:r>
              <a:rPr lang="de-AT" dirty="0" smtClean="0">
                <a:latin typeface="Arial" panose="020B0604020202020204" pitchFamily="34" charset="0"/>
                <a:cs typeface="Arial" panose="020B0604020202020204" pitchFamily="34" charset="0"/>
              </a:rPr>
              <a:t>Nicht vorhanden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3"/>
          </p:nvPr>
        </p:nvSpPr>
        <p:spPr>
          <a:xfrm>
            <a:off x="4645025" y="1790278"/>
            <a:ext cx="4041775" cy="639762"/>
          </a:xfrm>
        </p:spPr>
        <p:txBody>
          <a:bodyPr/>
          <a:lstStyle/>
          <a:p>
            <a:r>
              <a:rPr lang="de-AT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Version 3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quarter" idx="4"/>
          </p:nvPr>
        </p:nvSpPr>
        <p:spPr>
          <a:xfrm>
            <a:off x="4645025" y="2430040"/>
            <a:ext cx="4041775" cy="3951288"/>
          </a:xfrm>
        </p:spPr>
        <p:txBody>
          <a:bodyPr>
            <a:normAutofit/>
          </a:bodyPr>
          <a:lstStyle/>
          <a:p>
            <a:r>
              <a:rPr lang="de-AT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Authentifizierung</a:t>
            </a:r>
          </a:p>
          <a:p>
            <a:pPr lvl="1"/>
            <a:r>
              <a:rPr lang="de-AT" dirty="0" smtClean="0">
                <a:latin typeface="Arial" panose="020B0604020202020204" pitchFamily="34" charset="0"/>
                <a:cs typeface="Arial" panose="020B0604020202020204" pitchFamily="34" charset="0"/>
              </a:rPr>
              <a:t>Richtlinien für Gruppen und Benutzer</a:t>
            </a:r>
          </a:p>
          <a:p>
            <a:r>
              <a:rPr lang="de-AT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Verschlüsselung</a:t>
            </a:r>
          </a:p>
          <a:p>
            <a:pPr lvl="1"/>
            <a:r>
              <a:rPr lang="de-AT" dirty="0" smtClean="0">
                <a:latin typeface="Arial" panose="020B0604020202020204" pitchFamily="34" charset="0"/>
                <a:cs typeface="Arial" panose="020B0604020202020204" pitchFamily="34" charset="0"/>
              </a:rPr>
              <a:t>AES, DES, 3DES</a:t>
            </a:r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95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AT" sz="4000" dirty="0">
                <a:latin typeface="Arial" panose="020B0604020202020204" pitchFamily="34" charset="0"/>
                <a:cs typeface="Arial" panose="020B0604020202020204" pitchFamily="34" charset="0"/>
              </a:rPr>
              <a:t>SNMP-Manager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AT" dirty="0" smtClean="0">
                <a:latin typeface="Arial" panose="020B0604020202020204" pitchFamily="34" charset="0"/>
                <a:cs typeface="Arial" panose="020B0604020202020204" pitchFamily="34" charset="0"/>
              </a:rPr>
              <a:t>Java API</a:t>
            </a:r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AT" dirty="0" smtClean="0">
                <a:latin typeface="Arial" panose="020B0604020202020204" pitchFamily="34" charset="0"/>
                <a:cs typeface="Arial" panose="020B0604020202020204" pitchFamily="34" charset="0"/>
              </a:rPr>
              <a:t>SNMP4J. </a:t>
            </a:r>
            <a:r>
              <a:rPr lang="de-AT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www.snmp4j.org</a:t>
            </a:r>
            <a:endParaRPr lang="de-AT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AT" dirty="0" smtClean="0">
                <a:latin typeface="Arial" panose="020B0604020202020204" pitchFamily="34" charset="0"/>
                <a:cs typeface="Arial" panose="020B0604020202020204" pitchFamily="34" charset="0"/>
              </a:rPr>
              <a:t>Fragt Daten im Schulnetz ab</a:t>
            </a:r>
          </a:p>
          <a:p>
            <a:r>
              <a:rPr lang="de-AT" dirty="0" smtClean="0">
                <a:latin typeface="Arial" panose="020B0604020202020204" pitchFamily="34" charset="0"/>
                <a:cs typeface="Arial" panose="020B0604020202020204" pitchFamily="34" charset="0"/>
              </a:rPr>
              <a:t>Berechnet Bandbreitenauslastung</a:t>
            </a:r>
          </a:p>
          <a:p>
            <a:r>
              <a:rPr lang="de-AT" dirty="0" smtClean="0">
                <a:latin typeface="Arial" panose="020B0604020202020204" pitchFamily="34" charset="0"/>
                <a:cs typeface="Arial" panose="020B0604020202020204" pitchFamily="34" charset="0"/>
              </a:rPr>
              <a:t>Schreibt </a:t>
            </a:r>
            <a:r>
              <a:rPr lang="de-AT" b="1" dirty="0" smtClean="0">
                <a:latin typeface="Arial" panose="020B0604020202020204" pitchFamily="34" charset="0"/>
                <a:cs typeface="Arial" panose="020B0604020202020204" pitchFamily="34" charset="0"/>
              </a:rPr>
              <a:t>Ergebnisse</a:t>
            </a:r>
            <a:r>
              <a:rPr lang="de-AT" dirty="0" smtClean="0">
                <a:latin typeface="Arial" panose="020B0604020202020204" pitchFamily="34" charset="0"/>
                <a:cs typeface="Arial" panose="020B0604020202020204" pitchFamily="34" charset="0"/>
              </a:rPr>
              <a:t> in Datenbank</a:t>
            </a:r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84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AT" sz="4000" b="1" dirty="0" smtClean="0">
                <a:latin typeface="Arial" pitchFamily="34" charset="0"/>
                <a:cs typeface="Arial" pitchFamily="34" charset="0"/>
              </a:rPr>
              <a:t>Funktion</a:t>
            </a:r>
            <a:r>
              <a:rPr lang="de-AT" sz="4000" dirty="0" smtClean="0">
                <a:latin typeface="Arial" pitchFamily="34" charset="0"/>
                <a:cs typeface="Arial" pitchFamily="34" charset="0"/>
              </a:rPr>
              <a:t>sweise</a:t>
            </a:r>
            <a:endParaRPr lang="de-AT" sz="4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786632"/>
            <a:ext cx="8051140" cy="86600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861048"/>
            <a:ext cx="7015863" cy="1138423"/>
          </a:xfrm>
          <a:prstGeom prst="rect">
            <a:avLst/>
          </a:prstGeom>
        </p:spPr>
      </p:pic>
      <p:cxnSp>
        <p:nvCxnSpPr>
          <p:cNvPr id="7" name="Gerader Verbinder 6"/>
          <p:cNvCxnSpPr/>
          <p:nvPr/>
        </p:nvCxnSpPr>
        <p:spPr>
          <a:xfrm>
            <a:off x="1403648" y="2652637"/>
            <a:ext cx="0" cy="12084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 flipH="1">
            <a:off x="1259632" y="3717032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 flipH="1" flipV="1">
            <a:off x="1403648" y="3717032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1354192" y="3000168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1:n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2634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</Words>
  <Application>Microsoft Office PowerPoint</Application>
  <PresentationFormat>On-screen Show (4:3)</PresentationFormat>
  <Paragraphs>105</Paragraphs>
  <Slides>29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Courier New</vt:lpstr>
      <vt:lpstr>Larissa</vt:lpstr>
      <vt:lpstr>PowerPoint Presentation</vt:lpstr>
      <vt:lpstr>Projektidee</vt:lpstr>
      <vt:lpstr>Beispielszenario</vt:lpstr>
      <vt:lpstr>Beispielszenario</vt:lpstr>
      <vt:lpstr>Beispielszenario</vt:lpstr>
      <vt:lpstr>Projektteam</vt:lpstr>
      <vt:lpstr>SNMP</vt:lpstr>
      <vt:lpstr>SNMP-Manager</vt:lpstr>
      <vt:lpstr>Funktionsweise</vt:lpstr>
      <vt:lpstr>Funktionsweise</vt:lpstr>
      <vt:lpstr>Funktionsweise</vt:lpstr>
      <vt:lpstr>Funktionsweise</vt:lpstr>
      <vt:lpstr>Funktionsweise</vt:lpstr>
      <vt:lpstr>Funktionsweise</vt:lpstr>
      <vt:lpstr>Funktionsweise</vt:lpstr>
      <vt:lpstr>Funktionsweise</vt:lpstr>
      <vt:lpstr>Funktionsweise</vt:lpstr>
      <vt:lpstr>Funktionsweise</vt:lpstr>
      <vt:lpstr>Web-Interface</vt:lpstr>
      <vt:lpstr>Demo</vt:lpstr>
      <vt:lpstr>Timeline</vt:lpstr>
      <vt:lpstr>Onlinemarketing</vt:lpstr>
      <vt:lpstr>Logo</vt:lpstr>
      <vt:lpstr>Website</vt:lpstr>
      <vt:lpstr>PowerPoint Presentation</vt:lpstr>
      <vt:lpstr>Promotion-Video</vt:lpstr>
      <vt:lpstr>Promotion-Video</vt:lpstr>
      <vt:lpstr>Status &amp; Next Steps</vt:lpstr>
      <vt:lpstr>PowerPoint Presentation</vt:lpstr>
    </vt:vector>
  </TitlesOfParts>
  <Company>MyCompany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NetView</dc:title>
  <dc:creator>Sabine Schimpf</dc:creator>
  <cp:lastModifiedBy>Gregor Ivancsics</cp:lastModifiedBy>
  <cp:revision>79</cp:revision>
  <dcterms:created xsi:type="dcterms:W3CDTF">2015-01-20T11:37:29Z</dcterms:created>
  <dcterms:modified xsi:type="dcterms:W3CDTF">2015-02-16T08:59:14Z</dcterms:modified>
</cp:coreProperties>
</file>